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etendard Regular"/>
      <p:regular r:id="rId23"/>
    </p:embeddedFont>
    <p:embeddedFont>
      <p:font typeface="Pretendard Light"/>
      <p:regular r:id="rId24"/>
    </p:embeddedFont>
    <p:embeddedFont>
      <p:font typeface="Pretendard Medium"/>
      <p:bold r:id="rId25"/>
    </p:embeddedFont>
    <p:embeddedFont>
      <p:font typeface="KoPubWorldDotum_Pro Bold"/>
      <p:bold r:id="rId26"/>
    </p:embeddedFont>
    <p:embeddedFont>
      <p:font typeface="Pretendard SemiBold"/>
      <p:bold r:id="rId27"/>
    </p:embeddedFont>
    <p:embeddedFont>
      <p:font typeface="Pretendard Bold"/>
      <p:bold r:id="rId28"/>
    </p:embeddedFont>
    <p:embeddedFont>
      <p:font typeface="Noto Sans JP Bold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8.png"/><Relationship Id="rId6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9.png"/><Relationship Id="rId6" Type="http://schemas.openxmlformats.org/officeDocument/2006/relationships/image" Target="../media/image12.png"/><Relationship Id="rId7" Type="http://schemas.openxmlformats.org/officeDocument/2006/relationships/image" Target="../media/image4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0"/>
            <a:ext cx="183134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56100" y="3644900"/>
            <a:ext cx="9575800" cy="2286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626100" y="6184900"/>
            <a:ext cx="7048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100" b="true" i="false" u="none" strike="noStrike" spc="-200">
                <a:solidFill>
                  <a:srgbClr val="A4A0F9"/>
                </a:solidFill>
                <a:latin typeface="Pretendard Regular"/>
              </a:rPr>
              <a:t>Computer Vision Seminar | 2025. 07. 11(</a:t>
            </a:r>
            <a:r>
              <a:rPr lang="ko-KR" sz="3100" b="true" i="false" u="none" strike="noStrike" spc="-200">
                <a:solidFill>
                  <a:srgbClr val="A4A0F9"/>
                </a:solidFill>
                <a:ea typeface="Pretendard Regular"/>
              </a:rPr>
              <a:t>금</a:t>
            </a:r>
            <a:r>
              <a:rPr lang="en-US" sz="3100" b="true" i="false" u="none" strike="noStrike" spc="-200">
                <a:solidFill>
                  <a:srgbClr val="A4A0F9"/>
                </a:solidFill>
                <a:latin typeface="Pretendard Regular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416300"/>
            <a:ext cx="1511300" cy="723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90000" y="3517900"/>
            <a:ext cx="546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73700" y="4368800"/>
            <a:ext cx="7632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334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5753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문제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인사이트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도출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해결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방법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문제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62200" y="3340100"/>
            <a:ext cx="7696200" cy="505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089900" y="5892800"/>
            <a:ext cx="49911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4343400"/>
            <a:ext cx="65532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933700" y="4813300"/>
            <a:ext cx="65913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주요 문제점 및 도전 과제:</a:t>
            </a:r>
          </a:p>
          <a:p/>
          <a:p>
            <a:r>
              <a:t>1. 클래스 불균형 문제</a:t>
            </a:r>
          </a:p>
          <a:p>
            <a:r>
              <a:t>• 상위 14개 클래스는 각 100장으로 균등하지만, </a:t>
            </a:r>
          </a:p>
          <a:p>
            <a:r>
              <a:t>  일부 클래스(resume, statement_of_opinion, application_for_payment_of_pregnancy_medical_expenses)는 </a:t>
            </a:r>
          </a:p>
          <a:p>
            <a:r>
              <a:t>  샘플 수가 적어 불균형 발생</a:t>
            </a:r>
          </a:p>
          <a:p>
            <a:r>
              <a:t>• 이로 인한 모델 편향 및 성능 저하</a:t>
            </a:r>
          </a:p>
          <a:p/>
          <a:p>
            <a:r>
              <a:t>2. 데이터 품질 이슈</a:t>
            </a:r>
          </a:p>
          <a:p>
            <a:r>
              <a:t>• 훈련 데이터와 테스트 데이터 간 분포 차이 (밝기, 대비)</a:t>
            </a:r>
          </a:p>
          <a:p>
            <a:r>
              <a:t>• 회전, 왜곡된 이미지 혼재</a:t>
            </a:r>
          </a:p>
          <a:p>
            <a:r>
              <a:t>• 테스트 데이터의 다양한 변형 및 훼손</a:t>
            </a:r>
          </a:p>
          <a:p/>
          <a:p>
            <a:r>
              <a:t>3. 모델 일반화 문제</a:t>
            </a:r>
          </a:p>
          <a:p>
            <a:r>
              <a:t>• 검증 성능과 리더보드 성능 간 격차</a:t>
            </a:r>
          </a:p>
          <a:p>
            <a:r>
              <a:t>• 과적합 방지를 위한 정규화 기법 필요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70200" y="3670300"/>
            <a:ext cx="558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01.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문제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발생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배경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및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원인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분석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0" y="4140200"/>
            <a:ext cx="4749800" cy="4241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176000" y="3683000"/>
            <a:ext cx="4673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431800"/>
            <a:ext cx="1981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862300" y="508000"/>
            <a:ext cx="1638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9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핵심 인사이트 및 해결 방안:</a:t>
            </a:r>
          </a:p>
          <a:p/>
          <a:p>
            <a:r>
              <a:t>1. 데이터 전처리 최적화</a:t>
            </a:r>
          </a:p>
          <a:p>
            <a:r>
              <a:t>• 훈련 데이터 밝기/대비를 테스트 데이터 분포에 맞게 조정</a:t>
            </a:r>
          </a:p>
          <a:p>
            <a:r>
              <a:t>• 회전 및 왜곡 자동 보정 알고리즘 적용</a:t>
            </a:r>
          </a:p>
          <a:p>
            <a:r>
              <a:t>• 배경 정규화 및 노이즈 제거</a:t>
            </a:r>
          </a:p>
          <a:p/>
          <a:p>
            <a:r>
              <a:t>2. 증강 전략 개선</a:t>
            </a:r>
          </a:p>
          <a:p>
            <a:r>
              <a:t>• 클래스별 특성을 고려한 차별화된 증강 적용</a:t>
            </a:r>
          </a:p>
          <a:p>
            <a:r>
              <a:t>• 소수 클래스 중심의 타겟 증강 전략</a:t>
            </a:r>
          </a:p>
          <a:p>
            <a:r>
              <a:t>• TTA 최적화를 통한 추론 성능 향상</a:t>
            </a:r>
          </a:p>
          <a:p/>
          <a:p>
            <a:r>
              <a:t>3. 모델 앙상블 전략</a:t>
            </a:r>
          </a:p>
          <a:p>
            <a:r>
              <a:t>• 다양한 시드와 K-fold를 활용한 앙상블</a:t>
            </a:r>
          </a:p>
          <a:p>
            <a:r>
              <a:t>• 서로 다른 아키텍처 모델 조합</a:t>
            </a:r>
          </a:p>
          <a:p>
            <a:r>
              <a:t>• 검증 성능과 리더보드 성능 균형 고려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67500"/>
            <a:ext cx="294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34600" y="6667500"/>
            <a:ext cx="28702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4927600"/>
            <a:ext cx="14300200" cy="2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415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02.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인사이트</a:t>
            </a: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도출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72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확인하고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훈련시켰습니다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데이터셋에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다중공선성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(multicollinearity)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문제가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있던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간의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높거나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유사한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포함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예측에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영향을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미치지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않는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상관계수나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제거하는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과정에서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차이를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발견했습니다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76100" y="54483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확인하고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훈련시켰습니다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데이터셋에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다중공선성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(multicollinearity)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문제가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있던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간의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높거나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유사한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포함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예측에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영향을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미치지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않는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상관계수나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제거하는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과정에서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차이를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발견했습니다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9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최종 성과 및 해결 방법:</a:t>
            </a:r>
          </a:p>
          <a:p/>
          <a:p>
            <a:r>
              <a:t>1. 최고 성능 달성</a:t>
            </a:r>
          </a:p>
          <a:p>
            <a:r>
              <a:t>• 최종 모델: ConvnextV2-Base + 10x Aug + TTA</a:t>
            </a:r>
          </a:p>
          <a:p>
            <a:r>
              <a:t>• 검증 F1 Score: 0.9481</a:t>
            </a:r>
          </a:p>
          <a:p>
            <a:r>
              <a:t>• 리더보드 Score: 0.9418</a:t>
            </a:r>
          </a:p>
          <a:p/>
          <a:p>
            <a:r>
              <a:t>2. 기술적 성과</a:t>
            </a:r>
          </a:p>
          <a:p>
            <a:r>
              <a:t>• 클래스 불균형 문제 해결: 가중치 조정 및 타겟 증강</a:t>
            </a:r>
          </a:p>
          <a:p>
            <a:r>
              <a:t>• 데이터 품질 향상: 전처리 파이프라인 구축</a:t>
            </a:r>
          </a:p>
          <a:p>
            <a:r>
              <a:t>• 모델 안정성 확보: 5-fold 교차 검증 및 앙상블</a:t>
            </a:r>
          </a:p>
          <a:p/>
          <a:p>
            <a:r>
              <a:t>3. 향후 개선 방향</a:t>
            </a:r>
          </a:p>
          <a:p>
            <a:r>
              <a:t>• 더 큰 모델 및 고해상도 이미지 실험</a:t>
            </a:r>
          </a:p>
          <a:p>
            <a:r>
              <a:t>• 추가 데이터 수집 및 증강 기법 연구</a:t>
            </a:r>
          </a:p>
          <a:p>
            <a:r>
              <a:t>• 실시간 추론 최적화 및 배포 준비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04000"/>
            <a:ext cx="294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274300" y="6642100"/>
            <a:ext cx="28702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4927600"/>
            <a:ext cx="4114800" cy="2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415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03.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해결방법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3900" y="5422900"/>
            <a:ext cx="41529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피처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선택을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성능이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상당히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개선되었습니다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 RMSE (Root Mean Squared Error)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값이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감소했으며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일반화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성능도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향상되었습니다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인사이트를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우리는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회귀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문제에서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데이터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전처리와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선택이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성능을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극대화하는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핵심이라는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교훈을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얻었습니다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97700" y="4927600"/>
            <a:ext cx="4114800" cy="2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9596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15800" y="4419600"/>
            <a:ext cx="4216400" cy="3759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103100" y="3886200"/>
            <a:ext cx="4254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22606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78200"/>
            <a:ext cx="1511300" cy="73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77300" y="34798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900" y="4483100"/>
            <a:ext cx="7632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우리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팀의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달성도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느낀점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향후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계획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9601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회고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4076700" y="33909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우리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팀의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처음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목표에서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어디까지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도달했는가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89400" y="3937000"/>
            <a:ext cx="1200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3581400"/>
            <a:ext cx="1473200" cy="495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438400" y="36322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54600" y="8051800"/>
            <a:ext cx="900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첫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번째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경진대회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진행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소감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및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앞으로의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계획에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대해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정리해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작성해주세요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. 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4076700" y="49657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우리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팀이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잘했던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89400" y="5511800"/>
            <a:ext cx="1200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5143500"/>
            <a:ext cx="1473200" cy="495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438400" y="52070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2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1" id="21"/>
          <p:cNvSpPr txBox="true"/>
          <p:nvPr/>
        </p:nvSpPr>
        <p:spPr>
          <a:xfrm rot="0">
            <a:off x="4076700" y="65405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협업하면서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아쉬웠던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89400" y="6972300"/>
            <a:ext cx="12001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l" lvl="0" indent="-342900" marL="342900">
              <a:lnSpc>
                <a:spcPct val="99600"/>
              </a:lnSpc>
              <a:buClr>
                <a:srgbClr val="9E9E9E"/>
              </a:buClr>
              <a:buFont typeface="Arial"/>
              <a:buChar char="●"/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6718300"/>
            <a:ext cx="1473200" cy="495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438400" y="6781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3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팀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회고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7835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소감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72700" y="4025900"/>
            <a:ext cx="54864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58400" y="30988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문국현: 팀을 이끌며 체계적인 접근 방법의 중요성을 깨달았습니다. 앞으로도 더 발전된 모델링 기법을 학습하겠습니다.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4400" y="31623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/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느낀점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4330700"/>
            <a:ext cx="6515100" cy="3759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98600" y="3797300"/>
            <a:ext cx="655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그룹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사진을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98100" y="5207000"/>
            <a:ext cx="5486400" cy="38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083800" y="42799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류지헌: 다양한 모델 실험을 통해 하이퍼파라미터 튜닝의 중요성을 배웠습니다. 더 효율적인 최적화 방법을 연구하겠습니다.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99800" y="43307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/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10800" y="6375400"/>
            <a:ext cx="5486400" cy="38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096500" y="54483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이승현: EDA와 데이터 전처리의 핵심 역할을 경험했습니다. 데이터 품질 향상에 더 집중하겠습니다.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99800" y="54991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/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48900" y="7543800"/>
            <a:ext cx="5486400" cy="38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134600" y="66167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정재훈: 모델 검증과 성능 분석의 중요성을 깊이 이해했습니다. 더 정교한 평가 방법을 연구하겠습니다.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37900" y="66675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48900" y="8724900"/>
            <a:ext cx="5486400" cy="38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121900" y="77978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37900" y="78613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1100" y="3594100"/>
            <a:ext cx="70104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7300" b="false" i="false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false" i="false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0500" y="177800"/>
            <a:ext cx="3822700" cy="393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81100" y="3136900"/>
            <a:ext cx="6883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36800" y="2679700"/>
            <a:ext cx="13614400" cy="4927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679700" y="3175000"/>
            <a:ext cx="1511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true" i="false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92400" y="5118100"/>
            <a:ext cx="38481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5130800" y="3187700"/>
            <a:ext cx="2971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30800" y="42418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30800" y="52959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30800" y="63373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false" i="false" u="none" strike="noStrike">
                <a:solidFill>
                  <a:srgbClr val="F8FFFF"/>
                </a:solidFill>
                <a:ea typeface="Pretendard Medium"/>
              </a:rPr>
              <a:t>회고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" y="9753600"/>
            <a:ext cx="3822700" cy="393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65500"/>
            <a:ext cx="1511300" cy="749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92700" y="4483100"/>
            <a:ext cx="8166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팀장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/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팀원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소개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협업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방식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7300" y="34671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57300" y="1943100"/>
            <a:ext cx="1174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Team AigoRhythm 팀 각오: 문서 분류 분야에서 최고 성능을 달성하여 실무에 적용 가능한 솔루션을 개발하겠습니다.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3708400"/>
            <a:ext cx="2286000" cy="2247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826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팀장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팀장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05300" y="3708400"/>
            <a:ext cx="2286000" cy="2247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973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팀장</a:t>
            </a:r>
          </a:p>
          <a:p>
            <a:r>
              <a:t>문국현</a:t>
            </a:r>
          </a:p>
          <a:p>
            <a:r>
              <a:t>Computer Vision, Deep Learning</a:t>
            </a:r>
          </a:p>
          <a:p>
            <a:r>
              <a:t>모델링 총괄, 전체 프로젝트 관리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54900" y="3708400"/>
            <a:ext cx="2286000" cy="224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9469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팀원</a:t>
            </a:r>
          </a:p>
          <a:p>
            <a:r>
              <a:t>류지헌</a:t>
            </a:r>
          </a:p>
          <a:p>
            <a:r>
              <a:t>Machine Learning, Model Optimization</a:t>
            </a:r>
          </a:p>
          <a:p>
            <a:r>
              <a:t>모델 실험 및 최적화, 하이퍼파라미터 튜닝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06100" y="3721100"/>
            <a:ext cx="2286000" cy="2247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198100" y="66294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팀원</a:t>
            </a:r>
          </a:p>
          <a:p>
            <a:r>
              <a:t>이승현</a:t>
            </a:r>
          </a:p>
          <a:p>
            <a:r>
              <a:t>Data Analysis, Data Preprocessing</a:t>
            </a:r>
          </a:p>
          <a:p>
            <a:r>
              <a:t>EDA 및 데이터 전처리, 데이터 증강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46200" y="3721100"/>
            <a:ext cx="2286000" cy="2247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538200" y="66294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팀원</a:t>
            </a:r>
          </a:p>
          <a:p>
            <a:r>
              <a:t>정재훈</a:t>
            </a:r>
          </a:p>
          <a:p>
            <a:r>
              <a:t>Model Validation, Performance Analysis</a:t>
            </a:r>
          </a:p>
          <a:p>
            <a:r>
              <a:t>모델 검증 및 성능 분석, 앙상블 구성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팀원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협업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방식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441700"/>
            <a:ext cx="11214100" cy="5702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46200" y="4254500"/>
            <a:ext cx="10452100" cy="406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팀 AigoRhythm의 협업 방식:</a:t>
            </a:r>
          </a:p>
          <a:p/>
          <a:p>
            <a:r>
              <a:t>협업 마인드셋: </a:t>
            </a:r>
          </a:p>
          <a:p>
            <a:r>
              <a:t>• 모르는 것은 즉시 공유하고 질문하기</a:t>
            </a:r>
          </a:p>
          <a:p>
            <a:r>
              <a:t>• 완료된 작업은 팀원들과 공유하여 진행 상황 점검</a:t>
            </a:r>
          </a:p>
          <a:p>
            <a:r>
              <a:t>• 각자의 강점을 살려 역할 분담 명확히 하기</a:t>
            </a:r>
          </a:p>
          <a:p/>
          <a:p>
            <a:r>
              <a:t>협업 진행 방식:</a:t>
            </a:r>
          </a:p>
          <a:p>
            <a:r>
              <a:t>• 정기 미팅: 주 2-3회, 1-2시간씩 진행 상황 공유</a:t>
            </a:r>
          </a:p>
          <a:p>
            <a:r>
              <a:t>• 코드 리뷰: GitHub을 통한 코드 공유 및 피드백</a:t>
            </a:r>
          </a:p>
          <a:p>
            <a:r>
              <a:t>• 실험 결과 공유: Wandb를 통한 실험 결과 추적 및 공유</a:t>
            </a:r>
          </a:p>
          <a:p>
            <a:r>
              <a:t>• 문서화: README.md와 노트를 통한 지식 공유</a:t>
            </a:r>
          </a:p>
          <a:p/>
          <a:p>
            <a:r>
              <a:t>협업 도구:</a:t>
            </a:r>
          </a:p>
          <a:p>
            <a:r>
              <a:t>• GitHub: 버전 관리 및 코드 공유</a:t>
            </a:r>
          </a:p>
          <a:p>
            <a:r>
              <a:t>• Wandb: 실험 추적 및 결과 비교</a:t>
            </a:r>
          </a:p>
          <a:p>
            <a:r>
              <a:t>• 슬랙/디스코드: 실시간 커뮤니케이션</a:t>
            </a:r>
          </a:p>
          <a:p>
            <a:r>
              <a:t>• 노션: 문서 정리 및 일정 관리</a:t>
            </a:r>
          </a:p>
          <a:p/>
          <a:p>
            <a:r>
              <a:t>문제 해결 방법:</a:t>
            </a:r>
          </a:p>
          <a:p>
            <a:r>
              <a:t>• 기술적 문제: 팀원들과 즉시 공유하여 함께 해결</a:t>
            </a:r>
          </a:p>
          <a:p>
            <a:r>
              <a:t>• 의견 차이: 실험을 통한 데이터 기반 의사결정</a:t>
            </a:r>
          </a:p>
          <a:p>
            <a:r>
              <a:t>• 시간 관리: 우선순위 설정 및 병렬 작업 진행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30200" y="4406900"/>
            <a:ext cx="4305300" cy="4305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04800" y="3911600"/>
            <a:ext cx="4343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협업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방식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65500"/>
            <a:ext cx="1511300" cy="749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77300" y="34671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2700" y="4483100"/>
            <a:ext cx="8166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수립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내용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/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350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목표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수립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6200" y="6540500"/>
            <a:ext cx="6616700" cy="251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소개 및 배경 설명</a:t>
            </a:r>
          </a:p>
          <a:p>
            <a:r>
              <a:t>• Document Classification: 문서 이미지를 17개 클래스로 분류</a:t>
            </a:r>
          </a:p>
          <a:p>
            <a:r>
              <a:t>• 금융, 의료, 보험, 물류 등 다양한 도메인의 문서 처리 자동화</a:t>
            </a:r>
          </a:p>
          <a:p>
            <a:r>
              <a:t>• 실무에서 활용 가능한 높은 정확도의 모델 개발이 목표</a:t>
            </a:r>
          </a:p>
          <a:p/>
          <a:p>
            <a:r>
              <a:t>기간 </a:t>
            </a:r>
          </a:p>
          <a:p>
            <a:r>
              <a:t>2025. 06. 30 ~ 2025. 07.10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86900" y="5689600"/>
            <a:ext cx="8051800" cy="62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201400" y="5753100"/>
            <a:ext cx="4610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6700" y="6540500"/>
            <a:ext cx="6388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목표</a:t>
            </a:r>
          </a:p>
          <a:p>
            <a:r>
              <a:t>• 주어진 문서 이미지를 17개 클래스 중 하나로 정확하게 분류</a:t>
            </a:r>
          </a:p>
          <a:p>
            <a:r>
              <a:t>• 리더보드 상위 10% 이내 성과 달성</a:t>
            </a:r>
          </a:p>
          <a:p>
            <a:r>
              <a:t>• 실무 적용 가능한 견고한 모델 개발</a:t>
            </a:r>
          </a:p>
          <a:p>
            <a:r>
              <a:t>• 팀원 개개인의 Computer Vision 역량 향상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5689600"/>
            <a:ext cx="8051800" cy="622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552700" y="5778500"/>
            <a:ext cx="4610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목표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536700" y="4191000"/>
            <a:ext cx="15201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Document Type Classification |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타입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분류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금융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보험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물류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의료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도메인을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가리지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않고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많이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취급됩니다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대회는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다양한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종류의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이미지의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클래스를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예측합니다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43900" y="3390900"/>
            <a:ext cx="1473200" cy="495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356600" y="34544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목표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5689600"/>
            <a:ext cx="183134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내용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내용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13400" y="3962400"/>
            <a:ext cx="3263900" cy="3441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8039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• 데이터 분석 및 EDA: 클래스 분포, 이미지 특성, 해상도 분석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96800" y="3949700"/>
            <a:ext cx="3708400" cy="344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55100" y="3962400"/>
            <a:ext cx="3263900" cy="344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59000" y="3962400"/>
            <a:ext cx="3263900" cy="3441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76800" y="41783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4254500"/>
            <a:ext cx="190500" cy="177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3622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1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31200" y="41783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07400" y="4254500"/>
            <a:ext cx="190500" cy="1778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8039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2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72900" y="41783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61800" y="4254500"/>
            <a:ext cx="190500" cy="1778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2583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622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• 개발 환경 구축: PyTorch, timm, albumentations, Hydra, Wandb 설정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583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• 모델 선택 및 실험: EfficientNet, ConvNeXt 계열 모델 비교 실험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00000" y="4419600"/>
            <a:ext cx="312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• 데이터 증강 및 전처리: 회전, 밝기 조정, 크기 변환, TTA 적용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1900" y="52070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• 데이터 분석 및 EDA: 클래스 분포, 이미지 특성, 해상도 분석</a:t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94000" y="4178300"/>
            <a:ext cx="3556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582900" y="4267200"/>
            <a:ext cx="190500" cy="1778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2700000" y="41656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36100" y="52197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• 개발 환경 구축: PyTorch, timm, albumentations, Hydra, Wandb 설정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81700" y="52070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• 모델 선택 및 실험: EfficientNet, ConvNeXt 계열 모델 비교 실험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65100" y="52197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• 데이터 증강 및 전처리: 회전, 밝기 조정, 크기 변환, TTA 적용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결과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4406900"/>
            <a:ext cx="9842500" cy="4305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62000" y="3937000"/>
            <a:ext cx="9880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9100" y="2717800"/>
            <a:ext cx="1737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주요 실험 결과 및 성과:</a:t>
            </a:r>
          </a:p>
          <a:p/>
          <a:p>
            <a:r>
              <a:t>1. 모델 성능 비교</a:t>
            </a:r>
          </a:p>
          <a:p>
            <a:r>
              <a:t>• EfficientNetV2-RW-M (5-fold): 검증 F1 0.9625 (최고 검증 성능)</a:t>
            </a:r>
          </a:p>
          <a:p>
            <a:r>
              <a:t>• EfficientNetV2-XL (480×480): 검증 F1 0.9611</a:t>
            </a:r>
          </a:p>
          <a:p>
            <a:r>
              <a:t>• ConvnextV2-Base + 10x Aug: 리더보드 0.9418 (최고 실전 성능)</a:t>
            </a:r>
          </a:p>
          <a:p/>
          <a:p>
            <a:r>
              <a:t>2. 데이터 증강 효과</a:t>
            </a:r>
          </a:p>
          <a:p>
            <a:r>
              <a:t>• 훈련 데이터 증강 9-10배부터 성능 수렴</a:t>
            </a:r>
          </a:p>
          <a:p>
            <a:r>
              <a:t>• 검증 데이터 증강은 성능 개선 효과 미미</a:t>
            </a:r>
          </a:p>
          <a:p>
            <a:r>
              <a:t>• 라벨 스무딩 0.1-0.2 적용 시 학습 안정화</a:t>
            </a:r>
          </a:p>
          <a:p/>
          <a:p>
            <a:r>
              <a:t>3. 기술적 성과</a:t>
            </a:r>
          </a:p>
          <a:p>
            <a:r>
              <a:t>• 5-fold 교차 검증으로 모델 안정성 확보</a:t>
            </a:r>
          </a:p>
          <a:p>
            <a:r>
              <a:t>• TTA 적용으로 추론 성능 향상</a:t>
            </a:r>
          </a:p>
          <a:p>
            <a:r>
              <a:t>• 클래스 불균형 문제 해결 (가중치 조정)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